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7"/>
  </p:notesMasterIdLst>
  <p:sldIdLst>
    <p:sldId id="278" r:id="rId4"/>
    <p:sldId id="257" r:id="rId5"/>
    <p:sldId id="258" r:id="rId6"/>
    <p:sldId id="259" r:id="rId7"/>
    <p:sldId id="260" r:id="rId8"/>
    <p:sldId id="262" r:id="rId9"/>
    <p:sldId id="263" r:id="rId10"/>
    <p:sldId id="27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6" d="100"/>
          <a:sy n="66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A27B1-5912-4983-803A-4129187F202A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D8493-A6B6-4768-8AE5-5E027FCAF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7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333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898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6303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1940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836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D88E360D-A3C9-4DF8-AD4B-682E929DE4BE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4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101AF-57D1-4DF7-8B95-497A2146A21E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8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B3725-DF71-4D14-B506-18639EC36E67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98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97760032-5EC4-47C0-8228-745219FEF697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95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DFDA6F4A-4054-45AA-B5B6-DFA8D66BA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019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11E93-3B01-45E3-A5F1-4630FE0E963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69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BDFDC-78BF-41B3-B222-0ADE9E1EDB74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44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2F29A-5AEC-4039-BDC5-156AB6E48B9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52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6F06A-EB60-4DAF-8A78-B4530D7F2FD9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27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5D4D8-A112-45C1-81A6-8BB3A863469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20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F243C-6623-4BF9-BBE4-F551BE3BC3B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1669CADC-F374-4856-B97A-08CEEF508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3133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94245-7D0F-4637-9F1A-84F16BFA0A60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45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67C74-FD2F-42C2-913A-3E32316B6AD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3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91E71-8DA3-493C-8819-B6F356E8408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71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8EF22ACF-877E-4990-A887-D22944EBB7BF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14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0CE16309-494E-4A3A-B0E7-FF8A98032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6428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EE0F6-702F-4473-8E6B-13DB70EA70A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30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B48FF-737F-43B2-9EC4-5F682878F3DF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076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C0336-95C4-4EED-8A9A-ED8794F56613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04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F5EBE-0CC4-4167-803B-0460C0811C27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62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C399A-9A93-4670-97EA-A32A071A165F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3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784E5-279B-4C81-870C-0DFD645C2A1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2352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1BE0-B750-478E-B8E3-7FDE01AE9F58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23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48ADA-4B1E-47A7-970C-0519DDDE6D0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624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1C007-0573-42A3-889E-32110D7ECE90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834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13BEC-3E71-4D50-8DC4-DF8C41597DF0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3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6ABB3-AD3D-4F39-B03D-3798C4B90319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08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7566-86E8-4B57-A8F6-839AF460DFB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3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07D66-496D-4EEA-82CB-6C856DBC6E5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6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524F-FC32-4C12-BA2D-D45424F9CA18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70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6B73D-ED37-46EA-86FD-BDDC411D93B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3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F2307-31C7-41CB-BDBD-6E325D4917E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3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198FB3-0E08-45BC-AC17-AE0E184DD2CB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49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96D8F-54E6-4D8A-8E33-6DCB1944D65D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73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99FD74-AC2B-4CEB-A133-6A1E6156BE0B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582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7D66-496D-4EEA-82CB-6C856DBC6E51}" type="slidenum">
              <a:rPr lang="en-US" altLang="en-US" smtClean="0">
                <a:solidFill>
                  <a:prstClr val="white"/>
                </a:solidFill>
              </a:rPr>
              <a:pPr/>
              <a:t>1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5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7171" name="Rectangle 35"/>
          <p:cNvSpPr>
            <a:spLocks noChangeArrowheads="1"/>
          </p:cNvSpPr>
          <p:nvPr/>
        </p:nvSpPr>
        <p:spPr bwMode="auto">
          <a:xfrm>
            <a:off x="777921" y="1295401"/>
            <a:ext cx="10945505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Jessie wants to put 5 cookies on a plate.  Jessie baked 95 cookies.  How many plates will he need?  </a:t>
            </a:r>
            <a:endParaRPr lang="en-US" altLang="en-US" sz="32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 smtClean="0">
                <a:solidFill>
                  <a:prstClr val="white"/>
                </a:solidFill>
                <a:latin typeface="Arial" panose="020B0604020202020204" pitchFamily="34" charset="0"/>
              </a:rPr>
              <a:t>Solve </a:t>
            </a: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using 2 different strategies.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 </a:t>
            </a:r>
          </a:p>
        </p:txBody>
      </p:sp>
      <p:pic>
        <p:nvPicPr>
          <p:cNvPr id="7172" name="Picture 5" descr="C:\Documents and Settings\christinafreeman\Local Settings\Temporary Internet Files\Content.IE5\YI7NRMYF\MC90043627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720" y="3245893"/>
            <a:ext cx="2755710" cy="275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91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1219200"/>
            <a:ext cx="10845800" cy="5105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i="1" dirty="0" smtClean="0">
                <a:solidFill>
                  <a:schemeClr val="bg1"/>
                </a:solidFill>
                <a:latin typeface="+mn-lt"/>
              </a:rPr>
              <a:t>How </a:t>
            </a:r>
            <a:r>
              <a:rPr lang="en-US" altLang="en-US" sz="3200" i="1" dirty="0">
                <a:solidFill>
                  <a:schemeClr val="bg1"/>
                </a:solidFill>
                <a:latin typeface="+mn-lt"/>
              </a:rPr>
              <a:t>does the order of the digits in a multiplication problem change the product?  Does this relate to a particular property?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i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	1. Write a story problem where 6 is the number of groups and 8 is the number of items in each group.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	2. Illustrate and solve your problem using 2 strategies.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 	3. Share your work with a friend.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04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639762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791571" y="1098550"/>
            <a:ext cx="10904560" cy="5334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	</a:t>
            </a:r>
            <a:r>
              <a:rPr lang="en-US" altLang="en-US" sz="3600" i="1" dirty="0">
                <a:latin typeface="Times New Roman" panose="02020603050405020304" pitchFamily="18" charset="0"/>
              </a:rPr>
              <a:t>Solve using repeated subtraction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600" i="1" dirty="0">
                <a:latin typeface="Times New Roman" panose="02020603050405020304" pitchFamily="18" charset="0"/>
              </a:rPr>
              <a:t>and one other strategy.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	There are 81 students and 9 vans.  Each van needs to have an equal number of passengers.  </a:t>
            </a:r>
            <a:endParaRPr lang="en-US" altLang="en-US" sz="3600" dirty="0" smtClean="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 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How </a:t>
            </a:r>
            <a:r>
              <a:rPr lang="en-US" altLang="en-US" sz="3600" dirty="0">
                <a:latin typeface="Times New Roman" panose="02020603050405020304" pitchFamily="18" charset="0"/>
              </a:rPr>
              <a:t>many students will ride each van? </a:t>
            </a:r>
          </a:p>
        </p:txBody>
      </p:sp>
      <p:sp>
        <p:nvSpPr>
          <p:cNvPr id="11268" name="Rectangle 36"/>
          <p:cNvSpPr>
            <a:spLocks noChangeArrowheads="1"/>
          </p:cNvSpPr>
          <p:nvPr/>
        </p:nvSpPr>
        <p:spPr bwMode="auto">
          <a:xfrm>
            <a:off x="5257801" y="434340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1269" name="Picture 23" descr="C:\Documents and Settings\christinafreeman\Local Settings\Temporary Internet Files\Content.IE5\ZKXIDNK9\MC9001501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888" y="4528066"/>
            <a:ext cx="2289175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997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z="3600">
              <a:latin typeface="Comic Sans MS" panose="030F0702030302020204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</p:txBody>
      </p:sp>
      <p:sp>
        <p:nvSpPr>
          <p:cNvPr id="13316" name="Rectangle 33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35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18" name="Rectangle 3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19" name="Rectangle 3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Rectangle 4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1" name="Rectangle 46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2" name="Rectangle 48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3" name="Rectangle 50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4" name="Rectangle 52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5" name="Rectangle 5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6" name="Rectangle 5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7" name="Rectangle 5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8" name="Rectangle 61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329" name="Rectangle 181"/>
          <p:cNvSpPr>
            <a:spLocks noChangeArrowheads="1"/>
          </p:cNvSpPr>
          <p:nvPr/>
        </p:nvSpPr>
        <p:spPr bwMode="auto">
          <a:xfrm>
            <a:off x="827315" y="1255714"/>
            <a:ext cx="1050834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There are 97 students at the pizza party.  </a:t>
            </a:r>
            <a:endParaRPr lang="en-US" altLang="en-US" sz="32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 smtClean="0">
                <a:solidFill>
                  <a:prstClr val="white"/>
                </a:solidFill>
                <a:latin typeface="Arial" panose="020B0604020202020204" pitchFamily="34" charset="0"/>
              </a:rPr>
              <a:t>Each </a:t>
            </a: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student will get one slice.  </a:t>
            </a:r>
            <a:endParaRPr lang="en-US" altLang="en-US" sz="32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 smtClean="0">
                <a:solidFill>
                  <a:prstClr val="white"/>
                </a:solidFill>
                <a:latin typeface="Arial" panose="020B0604020202020204" pitchFamily="34" charset="0"/>
              </a:rPr>
              <a:t>How </a:t>
            </a: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many pizzas should Mrs. Holmes order if there are 8 slices per pizza?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2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pic>
        <p:nvPicPr>
          <p:cNvPr id="13330" name="Picture 19" descr="C:\Documents and Settings\christinafreeman\Local Settings\Temporary Internet Files\Content.IE5\S2PUAINY\MC90044177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3200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49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Let’s Review!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Read each question carefully and solve.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must show your math thinking for each question. 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have 15 minutes, so use your time wisely.  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A4280F-C515-488B-BC9E-F9BA4F9F5405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76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747992"/>
              </p:ext>
            </p:extLst>
          </p:nvPr>
        </p:nvGraphicFramePr>
        <p:xfrm>
          <a:off x="1785258" y="275770"/>
          <a:ext cx="8955312" cy="63377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38828"/>
                <a:gridCol w="2238828"/>
                <a:gridCol w="2238828"/>
                <a:gridCol w="2238828"/>
              </a:tblGrid>
              <a:tr h="511946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/>
                        <a:t>James has 403 large rocks and 291 small rocks.</a:t>
                      </a:r>
                      <a:r>
                        <a:rPr lang="en-US" sz="1800" baseline="0" dirty="0" smtClean="0"/>
                        <a:t>  How many large and small rocks does he have in all</a:t>
                      </a:r>
                      <a:r>
                        <a:rPr lang="en-US" sz="1800" baseline="0" dirty="0" smtClean="0"/>
                        <a:t>??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693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692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612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493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 Andy has 32 red marbles.  He has 865 blue marbles.  How many more blue marbles than red marbles does</a:t>
                      </a:r>
                      <a:r>
                        <a:rPr lang="en-US" sz="1800" baseline="0" dirty="0" smtClean="0"/>
                        <a:t> he have</a:t>
                      </a:r>
                      <a:r>
                        <a:rPr lang="en-US" sz="1800" baseline="0" dirty="0" smtClean="0"/>
                        <a:t>?</a:t>
                      </a:r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1,185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997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897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833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Thea</a:t>
                      </a:r>
                      <a:r>
                        <a:rPr lang="en-US" sz="1800" baseline="0" dirty="0" smtClean="0"/>
                        <a:t> used blocks to make 12 towers.  Each tower had 4 blocks.  How many blocks did Thea use in all? </a:t>
                      </a:r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48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36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24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16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4.</a:t>
                      </a:r>
                      <a:r>
                        <a:rPr lang="en-US" sz="1800" baseline="0" dirty="0" smtClean="0"/>
                        <a:t> There are 66 passengers on the train.  If 6 passengers fit on each row, how many rows are there</a:t>
                      </a:r>
                      <a:r>
                        <a:rPr lang="en-US" sz="1800" baseline="0" dirty="0" smtClean="0"/>
                        <a:t>?</a:t>
                      </a:r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endParaRPr lang="en-US" sz="16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77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72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11</a:t>
                      </a:r>
                      <a:endParaRPr lang="en-US" sz="1800" dirty="0"/>
                    </a:p>
                  </a:txBody>
                  <a:tcPr marT="45715" marB="45715"/>
                </a:tc>
              </a:tr>
              <a:tr h="1218292">
                <a:tc gridSpan="4">
                  <a:txBody>
                    <a:bodyPr/>
                    <a:lstStyle/>
                    <a:p>
                      <a:r>
                        <a:rPr lang="en-US" sz="2400" b="1" dirty="0" smtClean="0"/>
                        <a:t>Free Response</a:t>
                      </a:r>
                      <a:r>
                        <a:rPr lang="en-US" sz="2400" dirty="0" smtClean="0"/>
                        <a:t>: You see a group of 15 gray sharks.  Then,</a:t>
                      </a:r>
                      <a:r>
                        <a:rPr lang="en-US" sz="2400" baseline="0" dirty="0" smtClean="0"/>
                        <a:t> you see 3 more groups of gray sharks, with 15 in each group.  How many gray sharks did you see in all?</a:t>
                      </a:r>
                      <a:endParaRPr lang="en-US" sz="2400" dirty="0"/>
                    </a:p>
                  </a:txBody>
                  <a:tcPr marT="45715" marB="4571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4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72DE7F-691C-458A-8ADB-8978D83C94C1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51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7D66-496D-4EEA-82CB-6C856DBC6E51}" type="slidenum">
              <a:rPr lang="en-US" altLang="en-US" smtClean="0">
                <a:solidFill>
                  <a:prstClr val="white"/>
                </a:solidFill>
              </a:rPr>
              <a:pPr/>
              <a:t>16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8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4099" name="Text Box 151"/>
          <p:cNvSpPr txBox="1">
            <a:spLocks noChangeArrowheads="1"/>
          </p:cNvSpPr>
          <p:nvPr/>
        </p:nvSpPr>
        <p:spPr bwMode="auto">
          <a:xfrm>
            <a:off x="1117600" y="950913"/>
            <a:ext cx="1017451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Write a story problem about the following expression. </a:t>
            </a:r>
            <a:endParaRPr lang="en-US" altLang="en-US" sz="32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dirty="0" smtClean="0">
                <a:solidFill>
                  <a:prstClr val="white"/>
                </a:solidFill>
                <a:latin typeface="Arial" panose="020B0604020202020204" pitchFamily="34" charset="0"/>
              </a:rPr>
              <a:t>Solve </a:t>
            </a: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using the partial products method </a:t>
            </a:r>
            <a:r>
              <a:rPr lang="en-US" altLang="en-US" sz="3200" dirty="0" smtClean="0">
                <a:solidFill>
                  <a:prstClr val="white"/>
                </a:solidFill>
                <a:latin typeface="Arial" panose="020B0604020202020204" pitchFamily="34" charset="0"/>
              </a:rPr>
              <a:t>                            and </a:t>
            </a:r>
            <a:r>
              <a:rPr lang="en-US" altLang="en-US" sz="3200" dirty="0">
                <a:solidFill>
                  <a:prstClr val="white"/>
                </a:solidFill>
                <a:latin typeface="Arial" panose="020B0604020202020204" pitchFamily="34" charset="0"/>
              </a:rPr>
              <a:t>TWO other ways. </a:t>
            </a:r>
            <a:endParaRPr lang="en-US" altLang="en-US" sz="3200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2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800" dirty="0">
                <a:solidFill>
                  <a:prstClr val="white"/>
                </a:solidFill>
                <a:latin typeface="Arial" panose="020B0604020202020204" pitchFamily="34" charset="0"/>
              </a:rPr>
              <a:t>6 x 42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i="1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4100" name="Picture 6" descr="C:\Documents and Settings\christinafreeman\Local Settings\Temporary Internet Files\Content.IE5\T9ZDJO91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04" y="4244122"/>
            <a:ext cx="17367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62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 idx="4294967295"/>
          </p:nvPr>
        </p:nvSpPr>
        <p:spPr>
          <a:xfrm>
            <a:off x="1939925" y="9525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5123" name="Rectangle 35"/>
          <p:cNvSpPr>
            <a:spLocks noChangeArrowheads="1"/>
          </p:cNvSpPr>
          <p:nvPr/>
        </p:nvSpPr>
        <p:spPr bwMode="auto">
          <a:xfrm>
            <a:off x="841829" y="1238250"/>
            <a:ext cx="1084217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Ms. Wooden</a:t>
            </a: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>
                <a:solidFill>
                  <a:prstClr val="white"/>
                </a:solidFill>
                <a:latin typeface="Arial" panose="020B0604020202020204" pitchFamily="34" charset="0"/>
              </a:rPr>
              <a:t>is buying cookies for her class.  </a:t>
            </a: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       She </a:t>
            </a:r>
            <a:r>
              <a:rPr lang="en-US" altLang="en-US" sz="3600" dirty="0">
                <a:solidFill>
                  <a:prstClr val="white"/>
                </a:solidFill>
                <a:latin typeface="Arial" panose="020B0604020202020204" pitchFamily="34" charset="0"/>
              </a:rPr>
              <a:t>has 21 children and wants each child to receive 4 cookies.  How many cookies does she need to buy? Explain your thinking using the partial products method and one other way.</a:t>
            </a:r>
          </a:p>
        </p:txBody>
      </p:sp>
      <p:pic>
        <p:nvPicPr>
          <p:cNvPr id="5124" name="Picture 6" descr="C:\Documents and Settings\christinafreeman\Local Settings\Temporary Internet Files\Content.IE5\3MMHMEGK\MC9004362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429" y="41910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7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943429" y="1219200"/>
            <a:ext cx="10247085" cy="5105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Solve with pictures and numbers.  There are 38 doughnuts.  Eight friends will share the doughnuts equally.  How many doughnuts will each friend get?  What else do you notice?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	</a:t>
            </a:r>
            <a:endParaRPr lang="en-US" alt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8" name="Picture 6" descr="C:\Documents and Settings\christinafreeman\Local Settings\Temporary Internet Files\Content.IE5\E8I2IGHL\MC9002326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43" y="4459515"/>
            <a:ext cx="3033486" cy="184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174875" y="1524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4099" name="Text Box 151"/>
          <p:cNvSpPr txBox="1">
            <a:spLocks noChangeArrowheads="1"/>
          </p:cNvSpPr>
          <p:nvPr/>
        </p:nvSpPr>
        <p:spPr bwMode="auto">
          <a:xfrm>
            <a:off x="846161" y="774700"/>
            <a:ext cx="10699845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There </a:t>
            </a:r>
            <a:r>
              <a:rPr lang="en-US" altLang="en-US" sz="3600" dirty="0">
                <a:solidFill>
                  <a:prstClr val="white"/>
                </a:solidFill>
                <a:latin typeface="Arial" panose="020B0604020202020204" pitchFamily="34" charset="0"/>
              </a:rPr>
              <a:t>are four shelves of books.  </a:t>
            </a: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Fifteen </a:t>
            </a:r>
            <a:r>
              <a:rPr lang="en-US" altLang="en-US" sz="3600" dirty="0">
                <a:solidFill>
                  <a:prstClr val="white"/>
                </a:solidFill>
                <a:latin typeface="Arial" panose="020B0604020202020204" pitchFamily="34" charset="0"/>
              </a:rPr>
              <a:t>books are on each shelf.  </a:t>
            </a: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How </a:t>
            </a:r>
            <a:r>
              <a:rPr lang="en-US" altLang="en-US" sz="3600" dirty="0">
                <a:solidFill>
                  <a:prstClr val="white"/>
                </a:solidFill>
                <a:latin typeface="Arial" panose="020B0604020202020204" pitchFamily="34" charset="0"/>
              </a:rPr>
              <a:t>many books are there in all</a:t>
            </a: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dirty="0" smtClean="0">
                <a:solidFill>
                  <a:prstClr val="white"/>
                </a:solidFill>
                <a:latin typeface="Arial" panose="020B0604020202020204" pitchFamily="34" charset="0"/>
              </a:rPr>
              <a:t>Explain the strategy you used to solve and check your answer.</a:t>
            </a:r>
            <a:endParaRPr lang="en-US" altLang="en-US" sz="36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u="sng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838" y="3247314"/>
            <a:ext cx="17335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5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46275" y="152401"/>
            <a:ext cx="8229600" cy="639763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46274" y="1106715"/>
            <a:ext cx="8808811" cy="53340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The magic number is: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32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Figure out a way to reach this product using:</a:t>
            </a:r>
          </a:p>
          <a:p>
            <a:pPr marL="182880" indent="-514350" eaLnBrk="1" hangingPunct="1">
              <a:buFont typeface="Arial" charset="0"/>
              <a:buAutoNum type="arabicPeriod"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Repeated addition</a:t>
            </a:r>
          </a:p>
          <a:p>
            <a:pPr marL="182880" indent="-514350" eaLnBrk="1" hangingPunct="1">
              <a:buFont typeface="Arial" charset="0"/>
              <a:buAutoNum type="arabicPeriod"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Array models</a:t>
            </a:r>
          </a:p>
          <a:p>
            <a:pPr marL="182880" indent="-514350" eaLnBrk="1" hangingPunct="1">
              <a:buFont typeface="Arial" charset="0"/>
              <a:buAutoNum type="arabicPeriod"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Skip counting</a:t>
            </a:r>
          </a:p>
          <a:p>
            <a:pPr marL="182880" indent="-514350" eaLnBrk="1" hangingPunct="1">
              <a:buFont typeface="Arial" charset="0"/>
              <a:buAutoNum type="arabicPeriod"/>
              <a:defRPr/>
            </a:pP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Equal grouping</a:t>
            </a:r>
          </a:p>
        </p:txBody>
      </p:sp>
      <p:sp>
        <p:nvSpPr>
          <p:cNvPr id="7172" name="Rectangle 36"/>
          <p:cNvSpPr>
            <a:spLocks noChangeArrowheads="1"/>
          </p:cNvSpPr>
          <p:nvPr/>
        </p:nvSpPr>
        <p:spPr bwMode="auto">
          <a:xfrm>
            <a:off x="5257801" y="434340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457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z="3600">
              <a:latin typeface="Comic Sans MS" panose="030F0702030302020204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</p:txBody>
      </p:sp>
      <p:sp>
        <p:nvSpPr>
          <p:cNvPr id="8196" name="Rectangle 33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Rectangle 35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Rectangle 3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Rectangle 3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Rectangle 4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Rectangle 46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Rectangle 48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3" name="Rectangle 50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4" name="Rectangle 52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5" name="Rectangle 5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6" name="Rectangle 5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7" name="Rectangle 5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8" name="Rectangle 61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209" name="Rectangle 181"/>
          <p:cNvSpPr>
            <a:spLocks noChangeArrowheads="1"/>
          </p:cNvSpPr>
          <p:nvPr/>
        </p:nvSpPr>
        <p:spPr bwMode="auto">
          <a:xfrm>
            <a:off x="1843314" y="760851"/>
            <a:ext cx="82296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4000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The magic number is: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6600" b="1" dirty="0" smtClean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49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dirty="0">
              <a:solidFill>
                <a:prstClr val="white"/>
              </a:solidFill>
              <a:latin typeface="Times New Roman" pitchFamily="18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Figure out a way to reach this product using</a:t>
            </a:r>
            <a:r>
              <a:rPr lang="en-US" sz="4000" dirty="0" smtClean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prstClr val="white"/>
              </a:solidFill>
              <a:latin typeface="Times New Roman" pitchFamily="18" charset="0"/>
              <a:cs typeface="Arial" charset="0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3600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Repeated SUBTRACTION.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3600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Multiplication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US" sz="3600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Equal grouping</a:t>
            </a:r>
          </a:p>
        </p:txBody>
      </p:sp>
    </p:spTree>
    <p:extLst>
      <p:ext uri="{BB962C8B-B14F-4D97-AF65-F5344CB8AC3E}">
        <p14:creationId xmlns:p14="http://schemas.microsoft.com/office/powerpoint/2010/main" val="4242540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Let’s Review!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Read each question carefully and choose the best answer choice.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must show your math thinking for each question. 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have 10 minutes, so use your time wisely.  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6C31A6-3954-4535-ADB2-499683C36B07}" type="slidenum">
              <a:rPr lang="en-US" altLang="en-US">
                <a:solidFill>
                  <a:srgbClr val="FFFF00"/>
                </a:solidFill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054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65183"/>
              </p:ext>
            </p:extLst>
          </p:nvPr>
        </p:nvGraphicFramePr>
        <p:xfrm>
          <a:off x="1146628" y="275770"/>
          <a:ext cx="10160000" cy="63377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40000"/>
                <a:gridCol w="2540000"/>
                <a:gridCol w="2540000"/>
                <a:gridCol w="2540000"/>
              </a:tblGrid>
              <a:tr h="526356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/>
                        <a:t>Jeff bought 5 packages of buttons.  Each package had 15 buttons.  Which number sentence</a:t>
                      </a:r>
                      <a:r>
                        <a:rPr lang="en-US" sz="1800" baseline="0" dirty="0" smtClean="0"/>
                        <a:t> can be used to find the total number of buttons that Jeff bought</a:t>
                      </a:r>
                      <a:r>
                        <a:rPr lang="en-US" sz="1800" baseline="0" dirty="0" smtClean="0"/>
                        <a:t>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15 – 5 = 10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5 + 15 = 20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15 ÷ 5 =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5 x 15 = 75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 Dana wanted to sew a dress.</a:t>
                      </a:r>
                      <a:r>
                        <a:rPr lang="en-US" sz="1800" baseline="0" dirty="0" smtClean="0"/>
                        <a:t> She</a:t>
                      </a:r>
                      <a:r>
                        <a:rPr lang="en-US" sz="1800" dirty="0" smtClean="0"/>
                        <a:t> bought 6 yards of white cloth,</a:t>
                      </a:r>
                      <a:r>
                        <a:rPr lang="en-US" sz="1800" baseline="0" dirty="0" smtClean="0"/>
                        <a:t> 5 yards of blue cloth, 9 yards of ribbon, and 7 yards of lace.  She also bought 3 yards of pink cloth.  How many yards of cloth did Dana buy in all?  </a:t>
                      </a:r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14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31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32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36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</a:t>
                      </a:r>
                      <a:r>
                        <a:rPr lang="en-US" sz="1800" baseline="0" dirty="0" smtClean="0"/>
                        <a:t> Three friends want to go on a ride.  Each ride costs 4 tickets.  The friends already have 9 tickets.  How many more tickets do the friends need to go on the ride? </a:t>
                      </a:r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 </a:t>
                      </a:r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16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21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4.</a:t>
                      </a:r>
                      <a:r>
                        <a:rPr lang="en-US" sz="1800" baseline="0" dirty="0" smtClean="0"/>
                        <a:t> A package of construction paper has 35 sheets.  There are 7 colors in each pack.  How many of each color  are there in a pack of construction paper</a:t>
                      </a:r>
                      <a:r>
                        <a:rPr lang="en-US" sz="1800" baseline="0" dirty="0" smtClean="0"/>
                        <a:t>?</a:t>
                      </a:r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endParaRPr lang="en-US" sz="1800" baseline="0" smtClean="0"/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5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42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28</a:t>
                      </a:r>
                      <a:endParaRPr lang="en-US" sz="1800" dirty="0"/>
                    </a:p>
                  </a:txBody>
                  <a:tcPr marT="45715" marB="45715"/>
                </a:tc>
              </a:tr>
              <a:tr h="1074188">
                <a:tc gridSpan="4">
                  <a:txBody>
                    <a:bodyPr/>
                    <a:lstStyle/>
                    <a:p>
                      <a:r>
                        <a:rPr lang="en-US" sz="1800" b="1" dirty="0" smtClean="0"/>
                        <a:t>Free Response</a:t>
                      </a:r>
                      <a:r>
                        <a:rPr lang="en-US" sz="1800" dirty="0" smtClean="0"/>
                        <a:t>: Aaron</a:t>
                      </a:r>
                      <a:r>
                        <a:rPr lang="en-US" sz="1800" baseline="0" dirty="0" smtClean="0"/>
                        <a:t> had 24 individual juice drinks.  Then, he bought 3 packages of juice drinks.  There are 6 drinks in one package.  How many drinks does Aaron have now?</a:t>
                      </a:r>
                      <a:endParaRPr lang="en-US" sz="1800" dirty="0"/>
                    </a:p>
                  </a:txBody>
                  <a:tcPr marT="45715" marB="4571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0C9F7F-D687-4749-94F8-949843C50ECA}" type="slidenum">
              <a:rPr lang="en-US" altLang="en-US">
                <a:solidFill>
                  <a:srgbClr val="FFFF00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n-US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8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 idx="4294967295"/>
          </p:nvPr>
        </p:nvSpPr>
        <p:spPr>
          <a:xfrm>
            <a:off x="2057400" y="-46038"/>
            <a:ext cx="8229600" cy="1143001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5123" name="Rectangle 35"/>
          <p:cNvSpPr>
            <a:spLocks noChangeArrowheads="1"/>
          </p:cNvSpPr>
          <p:nvPr/>
        </p:nvSpPr>
        <p:spPr bwMode="auto">
          <a:xfrm>
            <a:off x="1119116" y="1380918"/>
            <a:ext cx="9880979" cy="285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The seats at the movie theater are in an array.  </a:t>
            </a:r>
            <a:r>
              <a:rPr lang="en-US" sz="32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          There </a:t>
            </a: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are six rows and seven columns.  How many seats are there in the movie theater</a:t>
            </a:r>
            <a:r>
              <a:rPr lang="en-US" sz="32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?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Use two strategies to prove your thinking.</a:t>
            </a: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742950" indent="-74295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pic>
        <p:nvPicPr>
          <p:cNvPr id="5125" name="Picture 4" descr="C:\Users\christinafreeman\AppData\Local\Microsoft\Windows\Temporary Internet Files\Content.IE5\ZDZIP7DL\MC9003340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7" y="3726977"/>
            <a:ext cx="2821130" cy="209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8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</a:t>
            </a:r>
            <a:endParaRPr alt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813178" y="1485900"/>
            <a:ext cx="10413242" cy="2971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4800" dirty="0" smtClean="0">
                <a:solidFill>
                  <a:schemeClr val="bg1"/>
                </a:solidFill>
                <a:latin typeface="Bodoni MT Condensed" pitchFamily="18" charset="0"/>
                <a:cs typeface="Arial" charset="0"/>
              </a:rPr>
              <a:t>You have 24 students in your classroom. </a:t>
            </a:r>
            <a:endParaRPr lang="en-US" sz="4800" dirty="0" smtClean="0">
              <a:solidFill>
                <a:schemeClr val="bg1"/>
              </a:solidFill>
              <a:latin typeface="Bodoni MT Condensed" pitchFamily="18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4800" dirty="0" smtClean="0">
                <a:solidFill>
                  <a:schemeClr val="bg1"/>
                </a:solidFill>
                <a:latin typeface="Bodoni MT Condensed" pitchFamily="18" charset="0"/>
                <a:cs typeface="Arial" charset="0"/>
              </a:rPr>
              <a:t>Draw </a:t>
            </a:r>
            <a:r>
              <a:rPr lang="en-US" sz="4800" dirty="0" smtClean="0">
                <a:solidFill>
                  <a:schemeClr val="bg1"/>
                </a:solidFill>
                <a:latin typeface="Bodoni MT Condensed" pitchFamily="18" charset="0"/>
                <a:cs typeface="Arial" charset="0"/>
              </a:rPr>
              <a:t>a picture showing at least two different ways your teacher could arrange the desks.  </a:t>
            </a:r>
            <a:endParaRPr lang="en-US" sz="4800" dirty="0" smtClean="0">
              <a:solidFill>
                <a:schemeClr val="bg1"/>
              </a:solidFill>
              <a:latin typeface="Bodoni MT Condensed" pitchFamily="18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4800" dirty="0" smtClean="0">
                <a:solidFill>
                  <a:schemeClr val="bg1"/>
                </a:solidFill>
                <a:latin typeface="Bodoni MT Condensed" pitchFamily="18" charset="0"/>
                <a:cs typeface="Arial" charset="0"/>
              </a:rPr>
              <a:t>Explain </a:t>
            </a:r>
            <a:r>
              <a:rPr lang="en-US" sz="4800" dirty="0" smtClean="0">
                <a:solidFill>
                  <a:schemeClr val="bg1"/>
                </a:solidFill>
                <a:latin typeface="Bodoni MT Condensed" pitchFamily="18" charset="0"/>
                <a:cs typeface="Arial" charset="0"/>
              </a:rPr>
              <a:t>your thinking using pictures, numbers, and words.</a:t>
            </a:r>
          </a:p>
          <a:p>
            <a:pPr marL="0" indent="0" algn="ctr" eaLnBrk="1" hangingPunct="1">
              <a:buNone/>
              <a:defRPr/>
            </a:pPr>
            <a:endParaRPr lang="en-US" sz="3600" u="sng" dirty="0">
              <a:solidFill>
                <a:schemeClr val="bg1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400" dirty="0">
              <a:latin typeface="Comic Sans MS" pitchFamily="66" charset="0"/>
              <a:cs typeface="Arial" charset="0"/>
            </a:endParaRPr>
          </a:p>
        </p:txBody>
      </p:sp>
      <p:pic>
        <p:nvPicPr>
          <p:cNvPr id="6148" name="Picture 22" descr="C:\Documents and Settings\christinafreeman\Local Settings\Temporary Internet Files\Content.IE5\ZYNKRZ3L\MP90044657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2" y="4800600"/>
            <a:ext cx="17938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5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43100" y="152401"/>
            <a:ext cx="8229600" cy="639763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7171" name="Rectangle 36"/>
          <p:cNvSpPr>
            <a:spLocks noChangeArrowheads="1"/>
          </p:cNvSpPr>
          <p:nvPr/>
        </p:nvSpPr>
        <p:spPr bwMode="auto">
          <a:xfrm>
            <a:off x="5257801" y="434340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59809" y="762001"/>
            <a:ext cx="10235821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Complete the pattern and answer the questions below.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prstClr val="white"/>
                </a:solidFill>
                <a:latin typeface="Arial" charset="0"/>
                <a:cs typeface="Arial" charset="0"/>
              </a:rPr>
              <a:t>4,8,12,16, __, </a:t>
            </a:r>
            <a:r>
              <a:rPr lang="en-US" sz="3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__,___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What are the possible RULES for this pattern?</a:t>
            </a:r>
          </a:p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How can this pattern relate to multiplication? </a:t>
            </a:r>
          </a:p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How can you use patterns to solve problems?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4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77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Let’s Review!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Read each question carefully and solve.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must show your math thinking for each question. 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have 15 minutes, so use your time wisely.  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FFCBD9-5DA5-4198-B151-A889B0A0E0F2}" type="slidenum">
              <a:rPr lang="en-US" altLang="en-US">
                <a:solidFill>
                  <a:srgbClr val="FFFF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6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315391"/>
              </p:ext>
            </p:extLst>
          </p:nvPr>
        </p:nvGraphicFramePr>
        <p:xfrm>
          <a:off x="254001" y="228601"/>
          <a:ext cx="11671300" cy="634348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13617"/>
                <a:gridCol w="2813617"/>
                <a:gridCol w="2813617"/>
                <a:gridCol w="3230449"/>
              </a:tblGrid>
              <a:tr h="1777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What number can be added to 5 to make 32?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. There are 25 students in Mrs. Jackson’s class.  Each student brought in 3 rocks for a class project.  How many rocks in all did the students bring?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3.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What equation can you use to check this problem?</a:t>
                      </a:r>
                    </a:p>
                    <a:p>
                      <a:pPr marL="0" indent="0" algn="ctr" eaLnBrk="1" hangingPunct="1">
                        <a:buFont typeface="Arial" charset="0"/>
                        <a:buNone/>
                        <a:defRPr/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marL="0" indent="0" algn="ctr" eaLnBrk="1" hangingPunct="1">
                        <a:buFont typeface="Arial" charset="0"/>
                        <a:buNone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x ÷ 9 = 4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Kim baked 36 muffins for her 9 friends.  Each friend received the same number of brownies.  How many brownies did each friend receive?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</a:tr>
              <a:tr h="2579659">
                <a:tc gridSpan="4">
                  <a:txBody>
                    <a:bodyPr/>
                    <a:lstStyle/>
                    <a:p>
                      <a:r>
                        <a:rPr lang="en-US" sz="1800" b="1" dirty="0" smtClean="0"/>
                        <a:t>Mini Performance Task </a:t>
                      </a:r>
                    </a:p>
                    <a:p>
                      <a:r>
                        <a:rPr lang="en-US" sz="1800" b="1" i="1" dirty="0" smtClean="0"/>
                        <a:t>*#1</a:t>
                      </a:r>
                      <a:r>
                        <a:rPr lang="en-US" sz="1800" b="1" i="1" baseline="0" dirty="0" smtClean="0"/>
                        <a:t> should be created as a class.  #2-7 should be completed independently.</a:t>
                      </a:r>
                      <a:r>
                        <a:rPr lang="en-US" sz="1800" i="1" dirty="0" smtClean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/>
                        <a:t>Create</a:t>
                      </a:r>
                      <a:r>
                        <a:rPr lang="en-US" sz="1800" baseline="0" dirty="0" smtClean="0"/>
                        <a:t> a tally chart entitled, “The Number of Letters in our Last Name.”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Create a line plot graph using this data.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How many students have more than five letters in their last name?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How many students have less than seven letters in their name?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How many students took the survey?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Write one more question that can be answered using this data.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Compare your findings.</a:t>
                      </a:r>
                      <a:endParaRPr lang="en-US" sz="1800" dirty="0"/>
                    </a:p>
                  </a:txBody>
                  <a:tcPr marT="45717" marB="4571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4553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Mini </a:t>
                      </a:r>
                      <a:r>
                        <a:rPr lang="en-US" sz="1800" b="1" dirty="0" smtClean="0"/>
                        <a:t>Performance Task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Use the table below. How many birdhouses can Dylan make in 8 hours?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 hours, 6 houses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 hours, 12 houses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 hours, 18 houses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800" dirty="0"/>
                    </a:p>
                  </a:txBody>
                  <a:tcPr marT="45717" marB="4571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402D54-B292-471C-9CEC-9C58C9A13BA5}" type="slidenum">
              <a:rPr lang="en-US" altLang="en-US">
                <a:solidFill>
                  <a:srgbClr val="FFFF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6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7D66-496D-4EEA-82CB-6C856DBC6E51}" type="slidenum">
              <a:rPr lang="en-US" altLang="en-US" smtClean="0">
                <a:solidFill>
                  <a:prstClr val="white"/>
                </a:solidFill>
              </a:rPr>
              <a:pPr/>
              <a:t>8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5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/>
              <a:t>Math </a:t>
            </a:r>
            <a:r>
              <a:rPr altLang="en-US" sz="4000" dirty="0" smtClean="0"/>
              <a:t>Corner</a:t>
            </a:r>
            <a:endParaRPr altLang="en-US" sz="4000" dirty="0"/>
          </a:p>
        </p:txBody>
      </p:sp>
      <p:sp>
        <p:nvSpPr>
          <p:cNvPr id="5123" name="Text Box 151"/>
          <p:cNvSpPr txBox="1">
            <a:spLocks noChangeArrowheads="1"/>
          </p:cNvSpPr>
          <p:nvPr/>
        </p:nvSpPr>
        <p:spPr bwMode="auto">
          <a:xfrm>
            <a:off x="2057400" y="914400"/>
            <a:ext cx="830580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prstClr val="white"/>
                </a:solidFill>
                <a:latin typeface="Arial" panose="020B0604020202020204" pitchFamily="34" charset="0"/>
              </a:rPr>
              <a:t>Complete the pattern and explain the RULE.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prstClr val="white"/>
                </a:solidFill>
                <a:latin typeface="Arial" panose="020B0604020202020204" pitchFamily="34" charset="0"/>
              </a:rPr>
              <a:t>8, 12, 16, 20, 24,  ___, ___, 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="1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742950" lvl="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What are the possible RULES for this pattern?</a:t>
            </a:r>
          </a:p>
          <a:p>
            <a:pPr marL="742950" lvl="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How can this pattern relate to multiplication? </a:t>
            </a:r>
          </a:p>
          <a:p>
            <a:pPr marL="742950" lvl="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3200" dirty="0">
                <a:solidFill>
                  <a:prstClr val="white"/>
                </a:solidFill>
                <a:latin typeface="Arial" charset="0"/>
                <a:cs typeface="Arial" charset="0"/>
              </a:rPr>
              <a:t>How can you use patterns to solve problems?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/>
            </a:r>
            <a:br>
              <a:rPr lang="en-US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en-US" sz="3200" dirty="0">
                <a:solidFill>
                  <a:srgbClr val="FFFF00"/>
                </a:solidFill>
                <a:latin typeface="Arial" panose="020B0604020202020204" pitchFamily="34" charset="0"/>
              </a:rPr>
              <a:t/>
            </a:r>
            <a:br>
              <a:rPr lang="en-US" altLang="en-US" sz="3200" dirty="0">
                <a:solidFill>
                  <a:srgbClr val="FFFF00"/>
                </a:solidFill>
                <a:latin typeface="Arial" panose="020B0604020202020204" pitchFamily="34" charset="0"/>
              </a:rPr>
            </a:br>
            <a:endParaRPr lang="en-US" altLang="en-US" sz="32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63797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1124</Words>
  <Application>Microsoft Office PowerPoint</Application>
  <PresentationFormat>Widescreen</PresentationFormat>
  <Paragraphs>191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Arial Narrow</vt:lpstr>
      <vt:lpstr>Bodoni MT Condensed</vt:lpstr>
      <vt:lpstr>Brush Script MT</vt:lpstr>
      <vt:lpstr>Calibri</vt:lpstr>
      <vt:lpstr>Comic Sans MS</vt:lpstr>
      <vt:lpstr>Lucida Calligraphy</vt:lpstr>
      <vt:lpstr>Times New Roman</vt:lpstr>
      <vt:lpstr>Ppt0000000</vt:lpstr>
      <vt:lpstr>1_Ppt0000000</vt:lpstr>
      <vt:lpstr>2_Ppt0000000</vt:lpstr>
      <vt:lpstr>Week 1</vt:lpstr>
      <vt:lpstr>Math Corner</vt:lpstr>
      <vt:lpstr>Math Corner</vt:lpstr>
      <vt:lpstr>Math Corner</vt:lpstr>
      <vt:lpstr>Math Corner</vt:lpstr>
      <vt:lpstr>Let’s Review!</vt:lpstr>
      <vt:lpstr>PowerPoint Presentation</vt:lpstr>
      <vt:lpstr>Week 2</vt:lpstr>
      <vt:lpstr>Math Corner</vt:lpstr>
      <vt:lpstr>Math Corner</vt:lpstr>
      <vt:lpstr>Math Corner</vt:lpstr>
      <vt:lpstr>Math Corner</vt:lpstr>
      <vt:lpstr>Math Corner</vt:lpstr>
      <vt:lpstr>Let’s Review!</vt:lpstr>
      <vt:lpstr>PowerPoint Presentation</vt:lpstr>
      <vt:lpstr>Week 3</vt:lpstr>
      <vt:lpstr>Math Corner</vt:lpstr>
      <vt:lpstr>Math Corner</vt:lpstr>
      <vt:lpstr>Math Corner</vt:lpstr>
      <vt:lpstr>Math Corner</vt:lpstr>
      <vt:lpstr>Math Corner</vt:lpstr>
      <vt:lpstr>Let’s Review!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Holmes, Beatrice</dc:creator>
  <cp:lastModifiedBy>Beatrice Holmes</cp:lastModifiedBy>
  <cp:revision>4</cp:revision>
  <dcterms:created xsi:type="dcterms:W3CDTF">2015-10-29T21:36:27Z</dcterms:created>
  <dcterms:modified xsi:type="dcterms:W3CDTF">2016-10-31T01:10:49Z</dcterms:modified>
</cp:coreProperties>
</file>